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60" r:id="rId5"/>
    <p:sldId id="261" r:id="rId6"/>
    <p:sldId id="263" r:id="rId7"/>
    <p:sldId id="262" r:id="rId8"/>
    <p:sldId id="264" r:id="rId9"/>
    <p:sldId id="285" r:id="rId10"/>
    <p:sldId id="265" r:id="rId11"/>
    <p:sldId id="266" r:id="rId12"/>
    <p:sldId id="279" r:id="rId13"/>
    <p:sldId id="268" r:id="rId14"/>
    <p:sldId id="281" r:id="rId15"/>
    <p:sldId id="282" r:id="rId16"/>
    <p:sldId id="283" r:id="rId17"/>
    <p:sldId id="280" r:id="rId18"/>
    <p:sldId id="273" r:id="rId19"/>
  </p:sldIdLst>
  <p:sldSz cx="9144000" cy="6858000" type="screen4x3"/>
  <p:notesSz cx="6858000" cy="9144000"/>
  <p:defaultTextStyle>
    <a:defPPr>
      <a:defRPr lang="uk-UA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EBA4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1560" y="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Зразок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Зразок підзаголовка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2833FE-BD75-4DF4-A77B-A54DD2FB3322}" type="datetimeFigureOut">
              <a:rPr lang="uk-UA"/>
              <a:pPr>
                <a:defRPr/>
              </a:pPr>
              <a:t>23.06.2023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CB812F-641D-48E4-B58C-D34D0707B7AE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Зразок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Зразок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П'ятий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7D010E-03C7-4268-B9FE-8C944EBB9229}" type="datetimeFigureOut">
              <a:rPr lang="uk-UA"/>
              <a:pPr>
                <a:defRPr/>
              </a:pPr>
              <a:t>23.06.2023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E3948C-A811-4342-97D3-6EC1B27C2B03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uk-UA"/>
              <a:t>Зразок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uk-UA"/>
              <a:t>Зразок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П'ятий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C5C227-80D1-46A5-9C19-CD04E6B51E91}" type="datetimeFigureOut">
              <a:rPr lang="uk-UA"/>
              <a:pPr>
                <a:defRPr/>
              </a:pPr>
              <a:t>23.06.2023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1A0BD1-8570-4CC9-B16B-5B9A9E958182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'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Зразок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Зразок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П'ятий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AE22EC-80E6-429F-88C0-EE3717113C40}" type="datetimeFigureOut">
              <a:rPr lang="uk-UA"/>
              <a:pPr>
                <a:defRPr/>
              </a:pPr>
              <a:t>23.06.2023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B37EC5-53C5-46B4-AAD4-EB3872F538B8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Зразок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F2627F-AD17-49A0-BE45-77F3F731EDC4}" type="datetimeFigureOut">
              <a:rPr lang="uk-UA"/>
              <a:pPr>
                <a:defRPr/>
              </a:pPr>
              <a:t>23.06.2023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ACC958-7729-4353-BE9E-C7C561F8B89F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'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Зразок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uk-UA"/>
              <a:t>Зразок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П'ятий рівень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uk-UA"/>
              <a:t>Зразок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П'ятий рівень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4F7BA0-9E97-43B5-9B17-E886A93CA72F}" type="datetimeFigureOut">
              <a:rPr lang="uk-UA"/>
              <a:pPr>
                <a:defRPr/>
              </a:pPr>
              <a:t>23.06.2023</a:t>
            </a:fld>
            <a:endParaRPr lang="uk-UA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87D6F9-52E5-45CF-8B66-DF9A3FCBDAF5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uk-UA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Зразок тексту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uk-UA"/>
              <a:t>Зразок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П'ятий рівень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Зразок тексту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uk-UA"/>
              <a:t>Зразок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П'ятий рівень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4322DE-C77A-48E8-B36C-E27C44245696}" type="datetimeFigureOut">
              <a:rPr lang="uk-UA"/>
              <a:pPr>
                <a:defRPr/>
              </a:pPr>
              <a:t>23.06.2023</a:t>
            </a:fld>
            <a:endParaRPr lang="uk-UA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938367-7986-4F3F-8BDD-59D234C6F765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Зразок заголовка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553E9E-0797-4108-BB93-E2FD9A8D2A20}" type="datetimeFigureOut">
              <a:rPr lang="uk-UA"/>
              <a:pPr>
                <a:defRPr/>
              </a:pPr>
              <a:t>23.06.2023</a:t>
            </a:fld>
            <a:endParaRPr lang="uk-UA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35988B-A3B3-43C2-B03F-4C7E145BCC9D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D58698-6C5D-4FFF-B12F-5D7AE64A9B03}" type="datetimeFigureOut">
              <a:rPr lang="uk-UA"/>
              <a:pPr>
                <a:defRPr/>
              </a:pPr>
              <a:t>23.06.2023</a:t>
            </a:fld>
            <a:endParaRPr lang="uk-UA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2B2488-C034-43C0-AF12-8D218AB5EA86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Зразок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Зразок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П'ятий рівень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Зразок тексту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4D9FE4-9343-4E5E-8B99-1BEE7639DEEA}" type="datetimeFigureOut">
              <a:rPr lang="uk-UA"/>
              <a:pPr>
                <a:defRPr/>
              </a:pPr>
              <a:t>23.06.2023</a:t>
            </a:fld>
            <a:endParaRPr lang="uk-UA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D7438B-33D7-46BA-8BCC-AF9F30F87C39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Зразок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uk-UA" noProof="0"/>
              <a:t>Клацніть піктограму, щоб додати зображення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Зразок тексту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82AF50-C696-431E-BAFF-30E6A2C75624}" type="datetimeFigureOut">
              <a:rPr lang="uk-UA"/>
              <a:pPr>
                <a:defRPr/>
              </a:pPr>
              <a:t>23.06.2023</a:t>
            </a:fld>
            <a:endParaRPr lang="uk-UA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4DCDF8-069B-4023-81CE-142699B828FD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uk-UA"/>
              <a:t>Зразок заголовка</a:t>
            </a:r>
            <a:endParaRPr 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uk-UA"/>
              <a:t>Зразок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П'ятий рівень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71E3881-6C11-44AD-9E2F-F65A82214B42}" type="datetimeFigureOut">
              <a:rPr lang="uk-UA"/>
              <a:pPr>
                <a:defRPr/>
              </a:pPr>
              <a:t>23.06.2023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cs typeface="+mn-cs"/>
              </a:defRPr>
            </a:lvl1pPr>
          </a:lstStyle>
          <a:p>
            <a:pPr>
              <a:defRPr/>
            </a:pPr>
            <a:fld id="{0936CFAD-5B4D-405B-B512-0EE3F7AA8CF9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>
          <a:xfrm>
            <a:off x="1118852" y="3820980"/>
            <a:ext cx="6858000" cy="738142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uk-UA" sz="3600" b="1" dirty="0">
                <a:ln w="10160">
                  <a:solidFill>
                    <a:srgbClr val="AEBA4E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Подзаголовок слайда</a:t>
            </a:r>
          </a:p>
        </p:txBody>
      </p:sp>
      <p:sp>
        <p:nvSpPr>
          <p:cNvPr id="4" name="Округлений прямокутник 3"/>
          <p:cNvSpPr/>
          <p:nvPr/>
        </p:nvSpPr>
        <p:spPr>
          <a:xfrm>
            <a:off x="274638" y="130175"/>
            <a:ext cx="8607425" cy="659765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sz="6000" b="1" dirty="0">
                <a:solidFill>
                  <a:srgbClr val="385723"/>
                </a:solidFill>
                <a:latin typeface="Bookman Old Style" pitchFamily="18" charset="0"/>
                <a:cs typeface="Arial" charset="0"/>
              </a:rPr>
              <a:t>ЗВІТ РОБОТИ </a:t>
            </a:r>
            <a:r>
              <a:rPr lang="uk-UA" sz="5400" b="1" dirty="0">
                <a:solidFill>
                  <a:srgbClr val="385723"/>
                </a:solidFill>
                <a:latin typeface="Bookman Old Style" pitchFamily="18" charset="0"/>
                <a:cs typeface="Arial" charset="0"/>
              </a:rPr>
              <a:t>методичної комісії хірургічного циклу</a:t>
            </a:r>
          </a:p>
          <a:p>
            <a:pPr algn="ctr">
              <a:defRPr/>
            </a:pPr>
            <a:r>
              <a:rPr lang="uk-UA" sz="3600" b="1" dirty="0">
                <a:solidFill>
                  <a:srgbClr val="385723"/>
                </a:solidFill>
                <a:latin typeface="Bookman Old Style" pitchFamily="18" charset="0"/>
                <a:cs typeface="Arial" charset="0"/>
              </a:rPr>
              <a:t>за 2022 – 20</a:t>
            </a:r>
            <a:r>
              <a:rPr lang="uk-UA" sz="3600" b="1" dirty="0">
                <a:solidFill>
                  <a:srgbClr val="385723"/>
                </a:solidFill>
                <a:latin typeface="Arial" charset="0"/>
                <a:cs typeface="Arial" charset="0"/>
              </a:rPr>
              <a:t>23</a:t>
            </a:r>
            <a:r>
              <a:rPr lang="uk-UA" sz="3600" b="1" dirty="0">
                <a:solidFill>
                  <a:srgbClr val="385723"/>
                </a:solidFill>
                <a:latin typeface="Bookman Old Style" pitchFamily="18" charset="0"/>
                <a:cs typeface="Arial" charset="0"/>
              </a:rPr>
              <a:t> навчальний рік</a:t>
            </a:r>
            <a:r>
              <a:rPr lang="uk-UA" sz="5400" b="1" dirty="0">
                <a:solidFill>
                  <a:srgbClr val="385723"/>
                </a:solidFill>
                <a:latin typeface="Bookman Old Style" pitchFamily="18" charset="0"/>
                <a:cs typeface="Arial" charset="0"/>
              </a:rPr>
              <a:t> </a:t>
            </a:r>
            <a:endParaRPr lang="uk-UA" sz="5400" dirty="0">
              <a:solidFill>
                <a:srgbClr val="385723"/>
              </a:solidFill>
              <a:cs typeface="Arial" charset="0"/>
            </a:endParaRPr>
          </a:p>
        </p:txBody>
      </p:sp>
      <p:pic>
        <p:nvPicPr>
          <p:cNvPr id="1026" name="Picture 2" descr="ДЕКАДА ЦИКЛОВОЇ КОМІСІЇ ГУМАНІТАРНИХ ДИСЦИПЛІН – Відокремлений структурний  підрозділ &quot;Кіцманський фаховий коледж Закладу вищої освіти &quot;Подільський  державний університет&quot;">
            <a:extLst>
              <a:ext uri="{FF2B5EF4-FFF2-40B4-BE49-F238E27FC236}">
                <a16:creationId xmlns:a16="http://schemas.microsoft.com/office/drawing/2014/main" id="{F81E2444-E8B4-4CB8-A33D-59D7987B48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05" r="980" b="10512"/>
          <a:stretch>
            <a:fillRect/>
          </a:stretch>
        </p:blipFill>
        <p:spPr bwMode="auto">
          <a:xfrm>
            <a:off x="3174900" y="5142452"/>
            <a:ext cx="2806899" cy="1251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Рисунок 1">
            <a:extLst>
              <a:ext uri="{FF2B5EF4-FFF2-40B4-BE49-F238E27FC236}">
                <a16:creationId xmlns:a16="http://schemas.microsoft.com/office/drawing/2014/main" id="{6C12835E-8AB8-4EB2-B639-B4EEF7175E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7752" y="231266"/>
            <a:ext cx="1600200" cy="1560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круглений прямокутник 3"/>
          <p:cNvSpPr/>
          <p:nvPr/>
        </p:nvSpPr>
        <p:spPr>
          <a:xfrm>
            <a:off x="261260" y="65314"/>
            <a:ext cx="8647609" cy="120178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4000" b="1" dirty="0">
                <a:ln w="10160">
                  <a:solidFill>
                    <a:srgbClr val="FFC000">
                      <a:lumMod val="20000"/>
                      <a:lumOff val="80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ДОПОВІДІ:</a:t>
            </a:r>
            <a:endParaRPr lang="uk-UA" sz="40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7" name="Округлений прямокутник 3"/>
          <p:cNvSpPr/>
          <p:nvPr/>
        </p:nvSpPr>
        <p:spPr>
          <a:xfrm>
            <a:off x="169863" y="1658938"/>
            <a:ext cx="8699500" cy="492442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lnSpc>
                <a:spcPct val="150000"/>
              </a:lnSpc>
              <a:defRPr/>
            </a:pPr>
            <a:r>
              <a:rPr lang="uk-UA" sz="2800" dirty="0">
                <a:solidFill>
                  <a:srgbClr val="385723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uk-UA" dirty="0">
                <a:solidFill>
                  <a:srgbClr val="385723"/>
                </a:solidFill>
                <a:latin typeface="Times New Roman" pitchFamily="18" charset="0"/>
                <a:cs typeface="Times New Roman" pitchFamily="18" charset="0"/>
              </a:rPr>
              <a:t>“Використання новітніх педагогічних технологій при вивчені МС в гінекології”  </a:t>
            </a:r>
            <a:r>
              <a:rPr lang="uk-UA" i="1" dirty="0">
                <a:solidFill>
                  <a:srgbClr val="385723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uk-UA" i="1" dirty="0" err="1">
                <a:solidFill>
                  <a:srgbClr val="385723"/>
                </a:solidFill>
                <a:latin typeface="Times New Roman" pitchFamily="18" charset="0"/>
                <a:cs typeface="Times New Roman" pitchFamily="18" charset="0"/>
              </a:rPr>
              <a:t>Рощик</a:t>
            </a:r>
            <a:r>
              <a:rPr lang="uk-UA" i="1" dirty="0">
                <a:solidFill>
                  <a:srgbClr val="385723"/>
                </a:solidFill>
                <a:latin typeface="Times New Roman" pitchFamily="18" charset="0"/>
                <a:cs typeface="Times New Roman" pitchFamily="18" charset="0"/>
              </a:rPr>
              <a:t> В.А.)</a:t>
            </a:r>
          </a:p>
          <a:p>
            <a:pPr>
              <a:lnSpc>
                <a:spcPct val="150000"/>
              </a:lnSpc>
              <a:defRPr/>
            </a:pPr>
            <a:r>
              <a:rPr lang="uk-UA" dirty="0">
                <a:solidFill>
                  <a:srgbClr val="385723"/>
                </a:solidFill>
                <a:latin typeface="Times New Roman" pitchFamily="18" charset="0"/>
                <a:cs typeface="Times New Roman" pitchFamily="18" charset="0"/>
              </a:rPr>
              <a:t>   “Впровадження інноваційних технологій – один із чинників </a:t>
            </a:r>
            <a:r>
              <a:rPr lang="uk-UA" dirty="0" err="1">
                <a:solidFill>
                  <a:srgbClr val="385723"/>
                </a:solidFill>
                <a:latin typeface="Times New Roman" pitchFamily="18" charset="0"/>
                <a:cs typeface="Times New Roman" pitchFamily="18" charset="0"/>
              </a:rPr>
              <a:t>конкурентно</a:t>
            </a:r>
            <a:r>
              <a:rPr lang="uk-UA" dirty="0">
                <a:solidFill>
                  <a:srgbClr val="385723"/>
                </a:solidFill>
                <a:latin typeface="Times New Roman" pitchFamily="18" charset="0"/>
                <a:cs typeface="Times New Roman" pitchFamily="18" charset="0"/>
              </a:rPr>
              <a:t>-спроможності майбутніх фахівців”  </a:t>
            </a:r>
            <a:r>
              <a:rPr lang="uk-UA" i="1" dirty="0">
                <a:solidFill>
                  <a:srgbClr val="385723"/>
                </a:solidFill>
                <a:latin typeface="Times New Roman" pitchFamily="18" charset="0"/>
                <a:cs typeface="Times New Roman" pitchFamily="18" charset="0"/>
              </a:rPr>
              <a:t>(Мельник О.І.)</a:t>
            </a:r>
          </a:p>
          <a:p>
            <a:pPr>
              <a:lnSpc>
                <a:spcPct val="150000"/>
              </a:lnSpc>
              <a:defRPr/>
            </a:pPr>
            <a:r>
              <a:rPr lang="uk-UA" dirty="0">
                <a:solidFill>
                  <a:srgbClr val="385723"/>
                </a:solidFill>
                <a:latin typeface="Times New Roman" pitchFamily="18" charset="0"/>
                <a:cs typeface="Times New Roman" pitchFamily="18" charset="0"/>
              </a:rPr>
              <a:t>   “Військово-патріотичне виховання студентів медичного коледжу в сучасних умовах” </a:t>
            </a:r>
            <a:r>
              <a:rPr lang="uk-UA" i="1" dirty="0">
                <a:solidFill>
                  <a:srgbClr val="385723"/>
                </a:solidFill>
                <a:latin typeface="Times New Roman" pitchFamily="18" charset="0"/>
                <a:cs typeface="Times New Roman" pitchFamily="18" charset="0"/>
              </a:rPr>
              <a:t>(Кушнір Р.В.)</a:t>
            </a:r>
          </a:p>
          <a:p>
            <a:pPr>
              <a:lnSpc>
                <a:spcPct val="150000"/>
              </a:lnSpc>
              <a:defRPr/>
            </a:pPr>
            <a:r>
              <a:rPr lang="uk-UA" dirty="0">
                <a:solidFill>
                  <a:srgbClr val="385723"/>
                </a:solidFill>
                <a:latin typeface="Times New Roman" pitchFamily="18" charset="0"/>
                <a:cs typeface="Times New Roman" pitchFamily="18" charset="0"/>
              </a:rPr>
              <a:t>   “Організація ефективної взаємодії під час дистанційного навчання в закладах фахової передви0щої освіти”</a:t>
            </a:r>
            <a:r>
              <a:rPr lang="uk-UA" i="1" dirty="0">
                <a:solidFill>
                  <a:srgbClr val="385723"/>
                </a:solidFill>
                <a:latin typeface="Times New Roman" pitchFamily="18" charset="0"/>
                <a:cs typeface="Times New Roman" pitchFamily="18" charset="0"/>
              </a:rPr>
              <a:t>(Косар А.А.)</a:t>
            </a:r>
          </a:p>
          <a:p>
            <a:pPr>
              <a:lnSpc>
                <a:spcPct val="150000"/>
              </a:lnSpc>
              <a:defRPr/>
            </a:pPr>
            <a:r>
              <a:rPr lang="uk-UA" dirty="0">
                <a:solidFill>
                  <a:srgbClr val="385723"/>
                </a:solidFill>
                <a:latin typeface="Times New Roman" pitchFamily="18" charset="0"/>
                <a:cs typeface="Times New Roman" pitchFamily="18" charset="0"/>
              </a:rPr>
              <a:t>  “Методичні аспекти формування пізнавальної активності студентів на лекції” </a:t>
            </a:r>
            <a:r>
              <a:rPr lang="uk-UA" i="1" dirty="0">
                <a:solidFill>
                  <a:srgbClr val="385723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uk-UA" i="1" dirty="0" err="1">
                <a:solidFill>
                  <a:srgbClr val="385723"/>
                </a:solidFill>
                <a:latin typeface="Times New Roman" pitchFamily="18" charset="0"/>
                <a:cs typeface="Times New Roman" pitchFamily="18" charset="0"/>
              </a:rPr>
              <a:t>Сосненко</a:t>
            </a:r>
            <a:r>
              <a:rPr lang="uk-UA" i="1" dirty="0">
                <a:solidFill>
                  <a:srgbClr val="385723"/>
                </a:solidFill>
                <a:latin typeface="Times New Roman" pitchFamily="18" charset="0"/>
                <a:cs typeface="Times New Roman" pitchFamily="18" charset="0"/>
              </a:rPr>
              <a:t> В.М.)</a:t>
            </a:r>
          </a:p>
          <a:p>
            <a:pPr>
              <a:lnSpc>
                <a:spcPct val="150000"/>
              </a:lnSpc>
              <a:defRPr/>
            </a:pPr>
            <a:r>
              <a:rPr lang="uk-UA" dirty="0">
                <a:solidFill>
                  <a:srgbClr val="385723"/>
                </a:solidFill>
                <a:latin typeface="Times New Roman" pitchFamily="18" charset="0"/>
                <a:cs typeface="Times New Roman" pitchFamily="18" charset="0"/>
              </a:rPr>
              <a:t>“Інноваційно-</a:t>
            </a:r>
            <a:r>
              <a:rPr lang="uk-UA" dirty="0" err="1">
                <a:solidFill>
                  <a:srgbClr val="385723"/>
                </a:solidFill>
                <a:latin typeface="Times New Roman" pitchFamily="18" charset="0"/>
                <a:cs typeface="Times New Roman" pitchFamily="18" charset="0"/>
              </a:rPr>
              <a:t>валеологічні</a:t>
            </a:r>
            <a:r>
              <a:rPr lang="uk-UA" dirty="0">
                <a:solidFill>
                  <a:srgbClr val="385723"/>
                </a:solidFill>
                <a:latin typeface="Times New Roman" pitchFamily="18" charset="0"/>
                <a:cs typeface="Times New Roman" pitchFamily="18" charset="0"/>
              </a:rPr>
              <a:t> технології у вихованні та освіті”</a:t>
            </a:r>
            <a:r>
              <a:rPr lang="uk-UA" i="1" dirty="0">
                <a:solidFill>
                  <a:srgbClr val="385723"/>
                </a:solidFill>
                <a:latin typeface="Times New Roman" pitchFamily="18" charset="0"/>
                <a:cs typeface="Times New Roman" pitchFamily="18" charset="0"/>
              </a:rPr>
              <a:t> (Спаський С.М.)</a:t>
            </a:r>
          </a:p>
          <a:p>
            <a:pPr algn="just">
              <a:lnSpc>
                <a:spcPct val="150000"/>
              </a:lnSpc>
              <a:defRPr/>
            </a:pPr>
            <a:endParaRPr lang="uk-UA" sz="2800" b="1" i="1" dirty="0">
              <a:solidFill>
                <a:srgbClr val="38572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0FEC4C2-E5CA-4F29-BCFE-C5626AB247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5089" y="1730242"/>
            <a:ext cx="1619048" cy="1619048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круглений прямокутник 3"/>
          <p:cNvSpPr/>
          <p:nvPr/>
        </p:nvSpPr>
        <p:spPr>
          <a:xfrm>
            <a:off x="261260" y="156755"/>
            <a:ext cx="8647609" cy="120178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4000" b="1" dirty="0">
                <a:ln w="10160">
                  <a:solidFill>
                    <a:srgbClr val="FFC000">
                      <a:lumMod val="20000"/>
                      <a:lumOff val="80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МЕТОДИЧНІ  РОЗРОБКИ</a:t>
            </a:r>
          </a:p>
        </p:txBody>
      </p:sp>
      <p:sp>
        <p:nvSpPr>
          <p:cNvPr id="7" name="Округлений прямокутник 3"/>
          <p:cNvSpPr/>
          <p:nvPr/>
        </p:nvSpPr>
        <p:spPr>
          <a:xfrm>
            <a:off x="169863" y="1658938"/>
            <a:ext cx="8810625" cy="492442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/>
            </a:pPr>
            <a:r>
              <a:rPr lang="uk-UA" sz="2800" b="1" dirty="0">
                <a:solidFill>
                  <a:srgbClr val="385723"/>
                </a:solidFill>
                <a:latin typeface="Times New Roman" pitchFamily="18" charset="0"/>
                <a:cs typeface="Times New Roman" pitchFamily="18" charset="0"/>
              </a:rPr>
              <a:t>теоретичних занять:</a:t>
            </a:r>
            <a:r>
              <a:rPr lang="uk-UA" sz="2800" dirty="0">
                <a:solidFill>
                  <a:srgbClr val="385723"/>
                </a:solidFill>
                <a:latin typeface="Times New Roman" pitchFamily="18" charset="0"/>
                <a:cs typeface="Times New Roman" pitchFamily="18" charset="0"/>
              </a:rPr>
              <a:t>   </a:t>
            </a: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uk-UA" sz="20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 акушерства на тему: </a:t>
            </a:r>
            <a:r>
              <a:rPr lang="uk-UA" sz="20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«Кровотечі під час вагітності, пологів та у післяпологовий період» </a:t>
            </a:r>
            <a:r>
              <a:rPr lang="uk-UA" sz="2000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(Мельник О.І.)</a:t>
            </a:r>
            <a:endParaRPr lang="ru-RU" sz="2000" i="1" dirty="0">
              <a:solidFill>
                <a:schemeClr val="accent6">
                  <a:lumMod val="50000"/>
                </a:schemeClr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uk-UA" sz="20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 онкології на тему: «Пухлини органів сечовидільної системи, простати, яєчка, пухлини нирок» </a:t>
            </a:r>
            <a:r>
              <a:rPr lang="uk-UA" sz="2000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(Спаський С.М.)</a:t>
            </a:r>
            <a:endParaRPr lang="ru-RU" sz="2000" i="1" dirty="0">
              <a:solidFill>
                <a:schemeClr val="accent6">
                  <a:lumMod val="50000"/>
                </a:schemeClr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uk-UA" sz="20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 хірургії на тему: «Хронічні захворювання та ушкодження органів черевної порожнини» </a:t>
            </a:r>
            <a:r>
              <a:rPr lang="uk-UA" sz="2000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uk-UA" sz="2000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Сосненко</a:t>
            </a:r>
            <a:r>
              <a:rPr lang="uk-UA" sz="2000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В.М.)</a:t>
            </a:r>
            <a:endParaRPr lang="ru-RU" sz="2000" i="1" dirty="0">
              <a:solidFill>
                <a:schemeClr val="accent6">
                  <a:lumMod val="50000"/>
                </a:schemeClr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uk-UA" sz="20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 ВМП та МНС на тему: «Основні завдання медичної служби ЗСУ у воєнний час. Вражаюча дія сучасної зброї та характеристика санітарних втрат» </a:t>
            </a:r>
            <a:r>
              <a:rPr lang="uk-UA" sz="2000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(Кушнір Р.В.)</a:t>
            </a:r>
          </a:p>
          <a:p>
            <a:pPr marL="342900" indent="-342900" algn="just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uk-UA" sz="20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 анестезіології та реаніматології на тему: «Реанімація та інтенсивна терапія в разі колапсу і шоку. Види шоку.» (Косар А.А.)</a:t>
            </a:r>
            <a:endParaRPr lang="ru-RU" sz="2000" dirty="0">
              <a:solidFill>
                <a:schemeClr val="accent6">
                  <a:lumMod val="50000"/>
                </a:schemeClr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07000"/>
              </a:lnSpc>
              <a:spcAft>
                <a:spcPts val="0"/>
              </a:spcAft>
            </a:pPr>
            <a:endParaRPr lang="ru-RU" sz="2000" i="1" dirty="0">
              <a:solidFill>
                <a:schemeClr val="accent6">
                  <a:lumMod val="50000"/>
                </a:schemeClr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defRPr/>
            </a:pPr>
            <a:endParaRPr lang="uk-UA" sz="2800" b="1" i="1" dirty="0">
              <a:solidFill>
                <a:srgbClr val="38572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13798C9-60C3-4AFB-B9F4-F0E60E800B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4699" y="5453640"/>
            <a:ext cx="1161905" cy="866667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круглений прямокутник 3"/>
          <p:cNvSpPr/>
          <p:nvPr/>
        </p:nvSpPr>
        <p:spPr>
          <a:xfrm>
            <a:off x="261260" y="156755"/>
            <a:ext cx="8647609" cy="120178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4000" b="1" dirty="0">
                <a:ln w="10160">
                  <a:solidFill>
                    <a:srgbClr val="FFC000">
                      <a:lumMod val="20000"/>
                      <a:lumOff val="80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МЕТОДИЧНІ  РОЗРОБКИ</a:t>
            </a:r>
          </a:p>
        </p:txBody>
      </p:sp>
      <p:sp>
        <p:nvSpPr>
          <p:cNvPr id="7" name="Округлений прямокутник 3"/>
          <p:cNvSpPr/>
          <p:nvPr/>
        </p:nvSpPr>
        <p:spPr>
          <a:xfrm>
            <a:off x="107950" y="1658938"/>
            <a:ext cx="8896350" cy="492442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/>
            </a:pPr>
            <a:r>
              <a:rPr lang="uk-UA" sz="2800" b="1" dirty="0">
                <a:solidFill>
                  <a:srgbClr val="385723"/>
                </a:solidFill>
                <a:latin typeface="Times New Roman" pitchFamily="18" charset="0"/>
                <a:cs typeface="Times New Roman" pitchFamily="18" charset="0"/>
              </a:rPr>
              <a:t>практичних занять:</a:t>
            </a:r>
            <a:r>
              <a:rPr lang="uk-UA" sz="2800" dirty="0">
                <a:solidFill>
                  <a:srgbClr val="385723"/>
                </a:solidFill>
                <a:latin typeface="Times New Roman" pitchFamily="18" charset="0"/>
                <a:cs typeface="Times New Roman" pitchFamily="18" charset="0"/>
              </a:rPr>
              <a:t>   </a:t>
            </a: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uk-UA" sz="20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 акушерства на тему: «Кровотечі під час вагітності, пологів та у післяпологовий період» </a:t>
            </a:r>
            <a:r>
              <a:rPr lang="uk-UA" sz="2000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(Мельник О.І.)</a:t>
            </a:r>
            <a:endParaRPr lang="ru-RU" sz="2000" i="1" dirty="0">
              <a:solidFill>
                <a:schemeClr val="accent6">
                  <a:lumMod val="50000"/>
                </a:schemeClr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uk-UA" sz="20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практичного заняття з хірургії на тему: «Кровотечі» </a:t>
            </a:r>
            <a:r>
              <a:rPr lang="uk-UA" sz="2000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(Спаський С.М.)</a:t>
            </a:r>
            <a:endParaRPr lang="ru-RU" sz="2000" i="1" dirty="0">
              <a:solidFill>
                <a:schemeClr val="accent6">
                  <a:lumMod val="50000"/>
                </a:schemeClr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uk-UA" sz="20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практичного заняття з хірургії на тему: «Догляд за хворими з відкритими механічними ушкодженнями» </a:t>
            </a:r>
            <a:r>
              <a:rPr lang="uk-UA" sz="2000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uk-UA" sz="2000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Сосненко</a:t>
            </a:r>
            <a:r>
              <a:rPr lang="uk-UA" sz="2000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В.М.)</a:t>
            </a:r>
            <a:endParaRPr lang="ru-RU" sz="2000" i="1" dirty="0">
              <a:solidFill>
                <a:schemeClr val="accent6">
                  <a:lumMod val="50000"/>
                </a:schemeClr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uk-UA" sz="20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практичного заняття з МС в гінекології на тему: «Доброякісні пухлини жіночих статевих органів» </a:t>
            </a:r>
            <a:r>
              <a:rPr lang="uk-UA" sz="2000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uk-UA" sz="2000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Рощик</a:t>
            </a:r>
            <a:r>
              <a:rPr lang="uk-UA" sz="2000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В.А.)</a:t>
            </a:r>
            <a:endParaRPr lang="ru-RU" sz="2000" i="1" dirty="0">
              <a:solidFill>
                <a:schemeClr val="accent6">
                  <a:lumMod val="50000"/>
                </a:schemeClr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uk-UA" sz="20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практичного заняття з ВМП та МНС на тему: «Поняття про зброю масового ураження. Радіаційні ураження. Ураження ОР» </a:t>
            </a:r>
            <a:r>
              <a:rPr lang="uk-UA" sz="2000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(Кушнір Р.В.)</a:t>
            </a:r>
            <a:endParaRPr lang="ru-RU" sz="2000" i="1" dirty="0">
              <a:solidFill>
                <a:schemeClr val="accent6">
                  <a:lumMod val="50000"/>
                </a:schemeClr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defRPr/>
            </a:pPr>
            <a:endParaRPr lang="uk-UA" i="1" dirty="0">
              <a:solidFill>
                <a:srgbClr val="385723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  <a:defRPr/>
            </a:pPr>
            <a:endParaRPr lang="uk-UA" sz="2800" b="1" i="1" dirty="0">
              <a:solidFill>
                <a:srgbClr val="38572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882BCA00-80AD-4700-91CA-886E3520E2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6921" y="5418138"/>
            <a:ext cx="1112837" cy="116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круглений прямокутник 3"/>
          <p:cNvSpPr/>
          <p:nvPr/>
        </p:nvSpPr>
        <p:spPr>
          <a:xfrm>
            <a:off x="261260" y="156755"/>
            <a:ext cx="8647609" cy="120178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4000" b="1" dirty="0">
                <a:ln w="10160">
                  <a:solidFill>
                    <a:srgbClr val="FFC000">
                      <a:lumMod val="20000"/>
                      <a:lumOff val="80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ВІДКРИТІ  ЗАНЯТТЯ:</a:t>
            </a:r>
            <a:endParaRPr lang="uk-UA" sz="40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7" name="Округлений прямокутник 3"/>
          <p:cNvSpPr/>
          <p:nvPr/>
        </p:nvSpPr>
        <p:spPr>
          <a:xfrm>
            <a:off x="182563" y="1633538"/>
            <a:ext cx="8699500" cy="492442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/>
            <a:endParaRPr lang="uk-UA" sz="2400" dirty="0">
              <a:solidFill>
                <a:srgbClr val="385723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uk-UA" sz="2400" dirty="0">
              <a:solidFill>
                <a:srgbClr val="385723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uk-UA" sz="2400" dirty="0">
              <a:solidFill>
                <a:srgbClr val="385723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uk-UA" sz="2400" dirty="0">
              <a:solidFill>
                <a:srgbClr val="385723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uk-UA" sz="2400" dirty="0">
              <a:solidFill>
                <a:srgbClr val="385723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uk-UA" sz="2400" dirty="0">
              <a:solidFill>
                <a:srgbClr val="385723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uk-UA" sz="2400" dirty="0">
              <a:solidFill>
                <a:srgbClr val="385723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uk-UA" sz="2400" dirty="0">
              <a:solidFill>
                <a:srgbClr val="385723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uk-UA" sz="2400" dirty="0">
              <a:solidFill>
                <a:srgbClr val="385723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uk-UA" sz="2400" dirty="0">
              <a:solidFill>
                <a:srgbClr val="385723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uk-UA" sz="2400" dirty="0">
              <a:solidFill>
                <a:srgbClr val="385723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uk-UA" sz="2400" dirty="0">
              <a:solidFill>
                <a:srgbClr val="385723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uk-UA" sz="2400" dirty="0">
              <a:solidFill>
                <a:srgbClr val="385723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uk-UA" sz="2400" dirty="0">
              <a:solidFill>
                <a:srgbClr val="385723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uk-UA" sz="2400" dirty="0">
                <a:solidFill>
                  <a:srgbClr val="385723"/>
                </a:solidFill>
                <a:latin typeface="Times New Roman" pitchFamily="18" charset="0"/>
                <a:cs typeface="Times New Roman" pitchFamily="18" charset="0"/>
              </a:rPr>
              <a:t>теоретичне заняття з акушерства</a:t>
            </a:r>
            <a:r>
              <a:rPr lang="uk-UA" sz="2400" b="1" i="1" dirty="0">
                <a:solidFill>
                  <a:srgbClr val="385723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uk-UA" sz="2400" b="1" i="1" dirty="0">
                <a:solidFill>
                  <a:srgbClr val="385723"/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uk-UA" sz="2400" b="1" i="1" dirty="0" err="1">
                <a:solidFill>
                  <a:srgbClr val="385723"/>
                </a:solidFill>
                <a:latin typeface="Times New Roman" pitchFamily="18" charset="0"/>
                <a:cs typeface="Times New Roman" pitchFamily="18" charset="0"/>
              </a:rPr>
              <a:t>Невиношування</a:t>
            </a:r>
            <a:r>
              <a:rPr lang="uk-UA" sz="2400" b="1" i="1" dirty="0">
                <a:solidFill>
                  <a:srgbClr val="385723"/>
                </a:solidFill>
                <a:latin typeface="Times New Roman" pitchFamily="18" charset="0"/>
                <a:cs typeface="Times New Roman" pitchFamily="18" charset="0"/>
              </a:rPr>
              <a:t>, переношування вагітності вагітності” </a:t>
            </a:r>
            <a:r>
              <a:rPr lang="uk-UA" sz="2400" i="1" dirty="0">
                <a:solidFill>
                  <a:srgbClr val="385723"/>
                </a:solidFill>
                <a:latin typeface="Times New Roman" pitchFamily="18" charset="0"/>
                <a:cs typeface="Times New Roman" pitchFamily="18" charset="0"/>
              </a:rPr>
              <a:t>(Мельник О.І.)</a:t>
            </a:r>
          </a:p>
          <a:p>
            <a:pPr algn="just"/>
            <a:endParaRPr lang="uk-UA" sz="2400" b="1" i="1" dirty="0">
              <a:solidFill>
                <a:srgbClr val="385723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uk-UA" sz="2400" i="1" dirty="0">
              <a:solidFill>
                <a:srgbClr val="385723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uk-UA" sz="2800" b="1" i="1" dirty="0">
              <a:solidFill>
                <a:srgbClr val="385723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uk-UA" sz="2800" b="1" i="1" dirty="0">
              <a:solidFill>
                <a:srgbClr val="38572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68F24A2-82C5-4432-A1BD-5FDFA2859E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3256" y="1723048"/>
            <a:ext cx="3608153" cy="3608153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круглений прямокутник 3"/>
          <p:cNvSpPr/>
          <p:nvPr/>
        </p:nvSpPr>
        <p:spPr>
          <a:xfrm>
            <a:off x="261260" y="156755"/>
            <a:ext cx="8647609" cy="120178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4000" b="1" dirty="0">
                <a:ln w="10160">
                  <a:solidFill>
                    <a:srgbClr val="FFC000">
                      <a:lumMod val="20000"/>
                      <a:lumOff val="80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ПОЗАКЛАСНІ  ЗАХОДИ:</a:t>
            </a:r>
            <a:endParaRPr lang="uk-UA" sz="40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5" name="Округлений прямокутник 3">
            <a:extLst>
              <a:ext uri="{FF2B5EF4-FFF2-40B4-BE49-F238E27FC236}">
                <a16:creationId xmlns:a16="http://schemas.microsoft.com/office/drawing/2014/main" id="{90B84B52-D5C8-4494-ADA6-EB421CA74098}"/>
              </a:ext>
            </a:extLst>
          </p:cNvPr>
          <p:cNvSpPr/>
          <p:nvPr/>
        </p:nvSpPr>
        <p:spPr>
          <a:xfrm>
            <a:off x="107950" y="1658938"/>
            <a:ext cx="8896350" cy="492442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</a:pPr>
            <a:r>
              <a:rPr lang="uk-UA" sz="24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Духовність і здоров’я </a:t>
            </a:r>
            <a:r>
              <a:rPr lang="uk-UA" sz="2400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uk-UA" sz="2400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Сосненко</a:t>
            </a:r>
            <a:r>
              <a:rPr lang="uk-UA" sz="2400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В.М.)</a:t>
            </a:r>
            <a:endParaRPr lang="ru-RU" sz="2400" i="1" dirty="0">
              <a:solidFill>
                <a:schemeClr val="accent6">
                  <a:lumMod val="50000"/>
                </a:schemeClr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</a:pPr>
            <a:r>
              <a:rPr lang="uk-UA" sz="24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Я – господар свого життя </a:t>
            </a:r>
            <a:r>
              <a:rPr lang="uk-UA" sz="2400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(Спаський С.М.)</a:t>
            </a:r>
            <a:endParaRPr lang="ru-RU" sz="2400" i="1" dirty="0">
              <a:solidFill>
                <a:schemeClr val="accent6">
                  <a:lumMod val="50000"/>
                </a:schemeClr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</a:pPr>
            <a:r>
              <a:rPr lang="uk-UA" sz="24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Навчальний вишкіл з нагоди Дня Захисника Вітчизни </a:t>
            </a:r>
            <a:r>
              <a:rPr lang="uk-UA" sz="2400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(Кушнір Р.В.)</a:t>
            </a:r>
            <a:endParaRPr lang="ru-RU" sz="2400" i="1" dirty="0">
              <a:solidFill>
                <a:schemeClr val="accent6">
                  <a:lumMod val="50000"/>
                </a:schemeClr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</a:pPr>
            <a:r>
              <a:rPr lang="uk-UA" sz="24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Презентація </a:t>
            </a:r>
            <a:r>
              <a:rPr lang="uk-UA" sz="24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проєкту</a:t>
            </a:r>
            <a:r>
              <a:rPr lang="uk-UA" sz="24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«Алкогольний синдром плода» </a:t>
            </a:r>
            <a:r>
              <a:rPr lang="uk-UA" sz="2400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(Мельник О.І.)</a:t>
            </a:r>
            <a:endParaRPr lang="ru-RU" sz="2400" i="1" dirty="0">
              <a:solidFill>
                <a:schemeClr val="accent6">
                  <a:lumMod val="50000"/>
                </a:schemeClr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</a:pPr>
            <a:r>
              <a:rPr lang="uk-UA" sz="24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Конкурс професійної майстерності з акушерства та гінекології «Слабка ланка» </a:t>
            </a:r>
            <a:r>
              <a:rPr lang="uk-UA" sz="2400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(Мельник О.І.)</a:t>
            </a:r>
            <a:endParaRPr lang="ru-RU" sz="2400" i="1" dirty="0">
              <a:solidFill>
                <a:schemeClr val="accent6">
                  <a:lumMod val="50000"/>
                </a:schemeClr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Округлений прямокутник 3">
            <a:extLst>
              <a:ext uri="{FF2B5EF4-FFF2-40B4-BE49-F238E27FC236}">
                <a16:creationId xmlns:a16="http://schemas.microsoft.com/office/drawing/2014/main" id="{E0DDED23-0D49-4F21-9BB7-DFAB37468E49}"/>
              </a:ext>
            </a:extLst>
          </p:cNvPr>
          <p:cNvSpPr/>
          <p:nvPr/>
        </p:nvSpPr>
        <p:spPr>
          <a:xfrm>
            <a:off x="107950" y="1658938"/>
            <a:ext cx="8896350" cy="492442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uk-UA" sz="20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Ініціативна група викладачів та студентів КЗСОР "Конотопський фаховий медичний коледж" у складі Сергія Спаського, Володимира </a:t>
            </a:r>
            <a:r>
              <a:rPr lang="uk-UA" sz="20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Сосненка</a:t>
            </a:r>
            <a:r>
              <a:rPr lang="uk-UA" sz="20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Олени </a:t>
            </a:r>
            <a:r>
              <a:rPr lang="uk-UA" sz="20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Гуденко</a:t>
            </a:r>
            <a:r>
              <a:rPr lang="uk-UA" sz="20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та інші протягом навчального року проводили навчання тактичної медицини учнів ліцеїв міста та організацій в рамках </a:t>
            </a:r>
            <a:r>
              <a:rPr lang="uk-UA" sz="20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проєкту</a:t>
            </a:r>
            <a:r>
              <a:rPr lang="uk-UA" sz="20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«Твори добро»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endParaRPr lang="uk-UA" sz="20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endParaRPr lang="uk-UA" sz="2000" dirty="0">
              <a:solidFill>
                <a:schemeClr val="accent6">
                  <a:lumMod val="5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endParaRPr lang="uk-UA" sz="20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endParaRPr lang="uk-UA" sz="2000" dirty="0">
              <a:solidFill>
                <a:schemeClr val="accent6">
                  <a:lumMod val="5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endParaRPr lang="uk-UA" sz="20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endParaRPr lang="uk-UA" sz="2000" dirty="0">
              <a:solidFill>
                <a:schemeClr val="accent6">
                  <a:lumMod val="5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endParaRPr lang="uk-UA" sz="20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endParaRPr lang="uk-UA" sz="2000" dirty="0">
              <a:solidFill>
                <a:schemeClr val="accent6">
                  <a:lumMod val="5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endParaRPr lang="ru-RU" sz="2000" dirty="0">
              <a:solidFill>
                <a:schemeClr val="accent6">
                  <a:lumMod val="50000"/>
                </a:schemeClr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Округлений прямокутник 3">
            <a:extLst>
              <a:ext uri="{FF2B5EF4-FFF2-40B4-BE49-F238E27FC236}">
                <a16:creationId xmlns:a16="http://schemas.microsoft.com/office/drawing/2014/main" id="{1AEC428A-28E3-4D0B-BAB9-DE3C4E253441}"/>
              </a:ext>
            </a:extLst>
          </p:cNvPr>
          <p:cNvSpPr/>
          <p:nvPr/>
        </p:nvSpPr>
        <p:spPr>
          <a:xfrm>
            <a:off x="248195" y="179081"/>
            <a:ext cx="8647609" cy="120178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3200" b="1" dirty="0">
                <a:ln w="10160">
                  <a:solidFill>
                    <a:srgbClr val="FFC000">
                      <a:lumMod val="20000"/>
                      <a:lumOff val="80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ПРАКТИЧНІ ТРЕНІНГИ З ПЕРШОЇ ДОМЕДИЧНОЇ ДОПМОГИ:</a:t>
            </a:r>
            <a:endParaRPr lang="uk-UA" sz="32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E7A0988-6668-426F-BFCC-58CA0D123D5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2583809" y="3429000"/>
            <a:ext cx="3837963" cy="28543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круглений прямокутник 3">
            <a:extLst>
              <a:ext uri="{FF2B5EF4-FFF2-40B4-BE49-F238E27FC236}">
                <a16:creationId xmlns:a16="http://schemas.microsoft.com/office/drawing/2014/main" id="{C70717E1-7129-4D5C-855C-19A2F7E96F06}"/>
              </a:ext>
            </a:extLst>
          </p:cNvPr>
          <p:cNvSpPr/>
          <p:nvPr/>
        </p:nvSpPr>
        <p:spPr>
          <a:xfrm>
            <a:off x="248195" y="179081"/>
            <a:ext cx="8647609" cy="120178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3200" b="1" dirty="0">
                <a:ln w="10160">
                  <a:solidFill>
                    <a:srgbClr val="FFC000">
                      <a:lumMod val="20000"/>
                      <a:lumOff val="80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ІНФОРМАЦІЙНО-ПАТРІОТИЧНИЙ ВИШКІЛ:</a:t>
            </a:r>
            <a:endParaRPr lang="uk-UA" sz="32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5" name="Округлений прямокутник 3">
            <a:extLst>
              <a:ext uri="{FF2B5EF4-FFF2-40B4-BE49-F238E27FC236}">
                <a16:creationId xmlns:a16="http://schemas.microsoft.com/office/drawing/2014/main" id="{BEB0B3FF-BBAB-4429-9AFD-4E85892A3195}"/>
              </a:ext>
            </a:extLst>
          </p:cNvPr>
          <p:cNvSpPr/>
          <p:nvPr/>
        </p:nvSpPr>
        <p:spPr>
          <a:xfrm>
            <a:off x="107950" y="1658938"/>
            <a:ext cx="8896350" cy="492442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uk-UA" sz="20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10-11 травня 2023 р. студенти 1-го курсу КЗСОР "Конотопський фаховий медичний коледж" під керівництвом викладача Захисту України Романа Кушніра взяли участь в інформаційно-патріотичному </a:t>
            </a:r>
            <a:r>
              <a:rPr lang="uk-UA" sz="20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вишколі</a:t>
            </a:r>
            <a:r>
              <a:rPr lang="uk-UA" sz="20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для молоді міста «Школа національної гідності який відбувся за ініціативи відділу у справах молоді та спорту Конотопської міської ради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endParaRPr lang="uk-UA" sz="20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endParaRPr lang="uk-UA" sz="2000" dirty="0">
              <a:solidFill>
                <a:schemeClr val="accent6">
                  <a:lumMod val="5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endParaRPr lang="uk-UA" sz="20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endParaRPr lang="uk-UA" sz="2000" dirty="0">
              <a:solidFill>
                <a:schemeClr val="accent6">
                  <a:lumMod val="5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endParaRPr lang="uk-UA" sz="20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endParaRPr lang="uk-UA" sz="2000" dirty="0">
              <a:solidFill>
                <a:schemeClr val="accent6">
                  <a:lumMod val="5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endParaRPr lang="uk-UA" sz="20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endParaRPr lang="ru-RU" sz="2000" dirty="0">
              <a:solidFill>
                <a:schemeClr val="accent6">
                  <a:lumMod val="50000"/>
                </a:schemeClr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06DC9CB-CF8A-432E-B409-37CFDB8B7B9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2063183" y="3783433"/>
            <a:ext cx="4203394" cy="234052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2990773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круглений прямокутник 3">
            <a:extLst>
              <a:ext uri="{FF2B5EF4-FFF2-40B4-BE49-F238E27FC236}">
                <a16:creationId xmlns:a16="http://schemas.microsoft.com/office/drawing/2014/main" id="{78B88A97-D02C-4D41-8F16-85842BDB8AB1}"/>
              </a:ext>
            </a:extLst>
          </p:cNvPr>
          <p:cNvSpPr/>
          <p:nvPr/>
        </p:nvSpPr>
        <p:spPr>
          <a:xfrm>
            <a:off x="248195" y="237804"/>
            <a:ext cx="8647609" cy="120178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3200" b="1" dirty="0">
                <a:ln w="10160">
                  <a:solidFill>
                    <a:srgbClr val="FFC000">
                      <a:lumMod val="20000"/>
                      <a:lumOff val="80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АТЕСТАЦІЯ ВИКЛАДАЧІВ:</a:t>
            </a:r>
            <a:endParaRPr lang="uk-UA" sz="32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8" name="Округлений прямокутник 3">
            <a:extLst>
              <a:ext uri="{FF2B5EF4-FFF2-40B4-BE49-F238E27FC236}">
                <a16:creationId xmlns:a16="http://schemas.microsoft.com/office/drawing/2014/main" id="{05DC8A0E-7ED7-4C36-9741-5D7A1F099F9C}"/>
              </a:ext>
            </a:extLst>
          </p:cNvPr>
          <p:cNvSpPr/>
          <p:nvPr/>
        </p:nvSpPr>
        <p:spPr>
          <a:xfrm>
            <a:off x="115435" y="1814731"/>
            <a:ext cx="8896350" cy="492442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lnSpc>
                <a:spcPct val="90000"/>
              </a:lnSpc>
            </a:pPr>
            <a:r>
              <a:rPr lang="uk-UA" sz="2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березні 2023 р. Мельник О.І. підтвердила “ вищу кваліфікаційну категорію ”</a:t>
            </a:r>
          </a:p>
          <a:p>
            <a:pPr algn="ctr" eaLnBrk="0" hangingPunct="0">
              <a:lnSpc>
                <a:spcPct val="90000"/>
              </a:lnSpc>
            </a:pPr>
            <a:endParaRPr lang="uk-UA" sz="2000" b="1" dirty="0">
              <a:solidFill>
                <a:schemeClr val="accent6">
                  <a:lumMod val="50000"/>
                </a:schemeClr>
              </a:solidFill>
              <a:latin typeface="Calibri Light" pitchFamily="34" charset="0"/>
            </a:endParaRPr>
          </a:p>
          <a:p>
            <a:pPr algn="ctr" eaLnBrk="0" hangingPunct="0">
              <a:lnSpc>
                <a:spcPct val="90000"/>
              </a:lnSpc>
            </a:pPr>
            <a:endParaRPr lang="uk-UA" sz="2000" b="1" dirty="0">
              <a:solidFill>
                <a:schemeClr val="accent6">
                  <a:lumMod val="50000"/>
                </a:schemeClr>
              </a:solidFill>
              <a:latin typeface="Calibri Light" pitchFamily="34" charset="0"/>
            </a:endParaRPr>
          </a:p>
          <a:p>
            <a:pPr algn="ctr" eaLnBrk="0" hangingPunct="0">
              <a:lnSpc>
                <a:spcPct val="90000"/>
              </a:lnSpc>
            </a:pPr>
            <a:endParaRPr lang="uk-UA" sz="2000" b="1" dirty="0">
              <a:solidFill>
                <a:schemeClr val="accent6">
                  <a:lumMod val="50000"/>
                </a:schemeClr>
              </a:solidFill>
              <a:latin typeface="Calibri Light" pitchFamily="34" charset="0"/>
            </a:endParaRPr>
          </a:p>
          <a:p>
            <a:pPr algn="ctr" eaLnBrk="0" hangingPunct="0">
              <a:lnSpc>
                <a:spcPct val="90000"/>
              </a:lnSpc>
            </a:pPr>
            <a:endParaRPr lang="uk-UA" sz="2000" b="1" dirty="0">
              <a:solidFill>
                <a:schemeClr val="accent6">
                  <a:lumMod val="50000"/>
                </a:schemeClr>
              </a:solidFill>
              <a:latin typeface="Calibri Light" pitchFamily="34" charset="0"/>
            </a:endParaRPr>
          </a:p>
          <a:p>
            <a:pPr algn="ctr" eaLnBrk="0" hangingPunct="0">
              <a:lnSpc>
                <a:spcPct val="90000"/>
              </a:lnSpc>
            </a:pPr>
            <a:br>
              <a:rPr lang="uk-UA" sz="2000" b="1" dirty="0">
                <a:solidFill>
                  <a:schemeClr val="accent6">
                    <a:lumMod val="50000"/>
                  </a:schemeClr>
                </a:solidFill>
                <a:latin typeface="Calibri Light" pitchFamily="34" charset="0"/>
              </a:rPr>
            </a:br>
            <a:endParaRPr lang="uk-UA" sz="2000" b="1" dirty="0">
              <a:latin typeface="Calibri Light" pitchFamily="34" charset="0"/>
            </a:endParaRPr>
          </a:p>
          <a:p>
            <a:pPr algn="ctr" eaLnBrk="0" hangingPunct="0">
              <a:lnSpc>
                <a:spcPct val="90000"/>
              </a:lnSpc>
            </a:pPr>
            <a:endParaRPr lang="uk-UA" sz="2000" b="1" dirty="0">
              <a:latin typeface="Calibri Light" pitchFamily="34" charset="0"/>
            </a:endParaRPr>
          </a:p>
          <a:p>
            <a:pPr algn="ctr" eaLnBrk="0" hangingPunct="0">
              <a:lnSpc>
                <a:spcPct val="90000"/>
              </a:lnSpc>
            </a:pPr>
            <a:endParaRPr lang="uk-UA" sz="2000" b="1" dirty="0">
              <a:latin typeface="Calibri Light" pitchFamily="34" charset="0"/>
            </a:endParaRPr>
          </a:p>
          <a:p>
            <a:pPr algn="ctr" eaLnBrk="0" hangingPunct="0">
              <a:lnSpc>
                <a:spcPct val="90000"/>
              </a:lnSpc>
            </a:pPr>
            <a:endParaRPr lang="uk-UA" sz="2000" b="1" dirty="0">
              <a:latin typeface="Calibri Light" pitchFamily="34" charset="0"/>
            </a:endParaRPr>
          </a:p>
          <a:p>
            <a:pPr algn="ctr" eaLnBrk="0" hangingPunct="0">
              <a:lnSpc>
                <a:spcPct val="90000"/>
              </a:lnSpc>
            </a:pPr>
            <a:endParaRPr lang="uk-UA" sz="2000" b="1" dirty="0">
              <a:latin typeface="Calibri Light" pitchFamily="34" charset="0"/>
            </a:endParaRPr>
          </a:p>
          <a:p>
            <a:pPr algn="ctr" eaLnBrk="0" hangingPunct="0">
              <a:lnSpc>
                <a:spcPct val="90000"/>
              </a:lnSpc>
            </a:pPr>
            <a:endParaRPr lang="uk-UA" sz="2000" b="1" dirty="0">
              <a:latin typeface="Calibri Light" pitchFamily="34" charset="0"/>
            </a:endParaRPr>
          </a:p>
          <a:p>
            <a:pPr algn="ctr" eaLnBrk="0" hangingPunct="0">
              <a:lnSpc>
                <a:spcPct val="90000"/>
              </a:lnSpc>
            </a:pPr>
            <a:endParaRPr lang="uk-UA" sz="2000" b="1" dirty="0">
              <a:latin typeface="Calibri Light" pitchFamily="34" charset="0"/>
            </a:endParaRPr>
          </a:p>
          <a:p>
            <a:pPr algn="ctr" eaLnBrk="0" hangingPunct="0">
              <a:lnSpc>
                <a:spcPct val="90000"/>
              </a:lnSpc>
            </a:pPr>
            <a:endParaRPr lang="ru-RU" sz="2000" b="1" dirty="0">
              <a:latin typeface="Calibri Light" pitchFamily="34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01D4642-AB28-4E90-9493-EF66D35862B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869566" y="2771349"/>
            <a:ext cx="2735580" cy="364744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E87DB19-CFFF-4F47-8B86-5EA60F795F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6230" y="2786685"/>
            <a:ext cx="3362370" cy="25217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5" name="Picture 3" descr="Атестація педагогічних працівників - шляхівська зош І-ІІІ ступенів">
            <a:extLst>
              <a:ext uri="{FF2B5EF4-FFF2-40B4-BE49-F238E27FC236}">
                <a16:creationId xmlns:a16="http://schemas.microsoft.com/office/drawing/2014/main" id="{B05F4457-48C6-4B23-BEB8-F6748F0628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249" y="4607451"/>
            <a:ext cx="2095500" cy="181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2" descr="img5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13" y="142875"/>
            <a:ext cx="8715375" cy="652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круглений прямокутник 3"/>
          <p:cNvSpPr/>
          <p:nvPr/>
        </p:nvSpPr>
        <p:spPr>
          <a:xfrm>
            <a:off x="235131" y="174418"/>
            <a:ext cx="8686799" cy="77917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4800" b="1" dirty="0">
                <a:ln w="10160">
                  <a:solidFill>
                    <a:srgbClr val="FFC000">
                      <a:lumMod val="20000"/>
                      <a:lumOff val="80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СКЛАД  МЕТОДКОМІСІЇ:</a:t>
            </a:r>
            <a:endParaRPr lang="uk-UA" sz="48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4339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35350" y="1350963"/>
            <a:ext cx="2286000" cy="31813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340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64275" y="1347788"/>
            <a:ext cx="2268538" cy="31464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Округлений прямокутник 3"/>
          <p:cNvSpPr/>
          <p:nvPr/>
        </p:nvSpPr>
        <p:spPr>
          <a:xfrm>
            <a:off x="296863" y="4689475"/>
            <a:ext cx="2446337" cy="207645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Косар А.А., </a:t>
            </a:r>
            <a:r>
              <a:rPr lang="uk-UA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директор училища, викладач вищої  категорії,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викладач-методист анестезіології та реаніматології</a:t>
            </a:r>
          </a:p>
        </p:txBody>
      </p:sp>
      <p:sp>
        <p:nvSpPr>
          <p:cNvPr id="8" name="Округлений прямокутник 3"/>
          <p:cNvSpPr/>
          <p:nvPr/>
        </p:nvSpPr>
        <p:spPr>
          <a:xfrm>
            <a:off x="3322638" y="4676775"/>
            <a:ext cx="2446337" cy="207645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Мельник О.І., </a:t>
            </a:r>
            <a:r>
              <a:rPr lang="uk-UA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голова ЦК, викладач вищої  категорії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акушерства та гінекології</a:t>
            </a:r>
          </a:p>
        </p:txBody>
      </p:sp>
      <p:sp>
        <p:nvSpPr>
          <p:cNvPr id="9" name="Округлений прямокутник 3"/>
          <p:cNvSpPr/>
          <p:nvPr/>
        </p:nvSpPr>
        <p:spPr>
          <a:xfrm>
            <a:off x="6191250" y="4676775"/>
            <a:ext cx="2447925" cy="207645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Кушнір Р.В.,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викладач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вищої  категорії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ВМП та МНС</a:t>
            </a:r>
          </a:p>
        </p:txBody>
      </p:sp>
      <p:pic>
        <p:nvPicPr>
          <p:cNvPr id="14344" name="Picture 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0063" y="1371600"/>
            <a:ext cx="2093912" cy="31416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круглений прямокутник 3"/>
          <p:cNvSpPr/>
          <p:nvPr/>
        </p:nvSpPr>
        <p:spPr>
          <a:xfrm>
            <a:off x="235131" y="174418"/>
            <a:ext cx="8686799" cy="77917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4800" b="1" dirty="0">
                <a:ln w="10160">
                  <a:solidFill>
                    <a:srgbClr val="FFC000">
                      <a:lumMod val="20000"/>
                      <a:lumOff val="80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СКЛАД  МЕТОДКОМІСІЇ:</a:t>
            </a:r>
            <a:endParaRPr lang="uk-UA" sz="48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7" name="Округлений прямокутник 3"/>
          <p:cNvSpPr/>
          <p:nvPr/>
        </p:nvSpPr>
        <p:spPr>
          <a:xfrm>
            <a:off x="296863" y="4689475"/>
            <a:ext cx="2446337" cy="207645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Спаський С.М, </a:t>
            </a:r>
            <a:r>
              <a:rPr lang="uk-UA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викладач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вищої  категорії </a:t>
            </a:r>
            <a:r>
              <a:rPr lang="uk-UA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доклінічної</a:t>
            </a:r>
            <a:r>
              <a:rPr lang="uk-UA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хірургії та онкології</a:t>
            </a:r>
          </a:p>
        </p:txBody>
      </p:sp>
      <p:sp>
        <p:nvSpPr>
          <p:cNvPr id="9" name="Округлений прямокутник 3"/>
          <p:cNvSpPr/>
          <p:nvPr/>
        </p:nvSpPr>
        <p:spPr>
          <a:xfrm>
            <a:off x="6191250" y="4676775"/>
            <a:ext cx="2447925" cy="207645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Сосненко</a:t>
            </a:r>
            <a:r>
              <a:rPr lang="uk-UA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В.М.,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викладач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вищої  категорії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хірургії  та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МС в хірургії </a:t>
            </a:r>
          </a:p>
        </p:txBody>
      </p:sp>
      <p:pic>
        <p:nvPicPr>
          <p:cNvPr id="1536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9588" y="1358900"/>
            <a:ext cx="2244725" cy="31083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36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13500" y="1358900"/>
            <a:ext cx="2224088" cy="30829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Округлений прямокутник 3">
            <a:extLst>
              <a:ext uri="{FF2B5EF4-FFF2-40B4-BE49-F238E27FC236}">
                <a16:creationId xmlns:a16="http://schemas.microsoft.com/office/drawing/2014/main" id="{A6C90ED2-0EE3-40D3-BE00-76339299903E}"/>
              </a:ext>
            </a:extLst>
          </p:cNvPr>
          <p:cNvSpPr/>
          <p:nvPr/>
        </p:nvSpPr>
        <p:spPr>
          <a:xfrm>
            <a:off x="3322321" y="4676748"/>
            <a:ext cx="2447108" cy="207674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Рощик</a:t>
            </a:r>
            <a:r>
              <a:rPr lang="uk-UA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В.А., </a:t>
            </a:r>
            <a:r>
              <a:rPr lang="uk-UA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викладач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першої  категорії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МС в акушерстві та гінекології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836BAC6-BC25-43EC-A93A-06B47B6AA654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3449484" y="1358536"/>
            <a:ext cx="2245032" cy="30828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круглений прямокутник 3"/>
          <p:cNvSpPr/>
          <p:nvPr/>
        </p:nvSpPr>
        <p:spPr>
          <a:xfrm>
            <a:off x="235131" y="174418"/>
            <a:ext cx="8686799" cy="77917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4800" b="1" dirty="0">
                <a:ln w="10160">
                  <a:solidFill>
                    <a:srgbClr val="FFC000">
                      <a:lumMod val="20000"/>
                      <a:lumOff val="80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МЕТОДИЧНА  ПРОБЛЕМА:</a:t>
            </a:r>
            <a:endParaRPr lang="uk-UA" sz="48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7" name="Округлений прямокутник 3"/>
          <p:cNvSpPr/>
          <p:nvPr/>
        </p:nvSpPr>
        <p:spPr>
          <a:xfrm>
            <a:off x="274638" y="1906588"/>
            <a:ext cx="8634412" cy="382746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uk-UA" sz="4000" b="1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“Шляхи удосконалення професійних </a:t>
            </a:r>
            <a:r>
              <a:rPr lang="uk-UA" sz="4000" b="1" i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компетентностей</a:t>
            </a:r>
            <a:r>
              <a:rPr lang="uk-UA" sz="4000" b="1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фахівців в умовах сьогодення”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круглений прямокутник 3"/>
          <p:cNvSpPr/>
          <p:nvPr/>
        </p:nvSpPr>
        <p:spPr>
          <a:xfrm>
            <a:off x="261260" y="156755"/>
            <a:ext cx="8647609" cy="120178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4000" b="1" dirty="0">
                <a:ln w="10160">
                  <a:solidFill>
                    <a:srgbClr val="FFC000">
                      <a:lumMod val="20000"/>
                      <a:lumOff val="80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ВНУТРІШНЬОЦИКЛОВА МЕТОДИЧНА  ПРОБЛЕМА:</a:t>
            </a:r>
            <a:endParaRPr lang="uk-UA" sz="40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7" name="Округлений прямокутник 3"/>
          <p:cNvSpPr/>
          <p:nvPr/>
        </p:nvSpPr>
        <p:spPr>
          <a:xfrm>
            <a:off x="274638" y="1906588"/>
            <a:ext cx="8634412" cy="405798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/>
            </a:pPr>
            <a:r>
              <a:rPr lang="uk-UA" sz="4400" b="1" i="1" dirty="0">
                <a:solidFill>
                  <a:srgbClr val="385723"/>
                </a:solidFill>
                <a:latin typeface="Times New Roman" pitchFamily="18" charset="0"/>
                <a:cs typeface="Times New Roman" pitchFamily="18" charset="0"/>
              </a:rPr>
              <a:t>“Інноваційні технології – шлях до формування професійної компетентності майбутніх медичних фахівців”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круглений прямокутник 3"/>
          <p:cNvSpPr/>
          <p:nvPr/>
        </p:nvSpPr>
        <p:spPr>
          <a:xfrm>
            <a:off x="261260" y="156755"/>
            <a:ext cx="8647609" cy="120178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3200" b="1" dirty="0">
                <a:ln w="10160">
                  <a:solidFill>
                    <a:srgbClr val="FFC000">
                      <a:lumMod val="20000"/>
                      <a:lumOff val="80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УЧАСТЬ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3200" b="1" dirty="0">
                <a:ln w="10160">
                  <a:solidFill>
                    <a:srgbClr val="FFC000">
                      <a:lumMod val="20000"/>
                      <a:lumOff val="80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В  МЕТОДИЧНІЙ  РОБОТІ  КОЛЕДЖУ:</a:t>
            </a:r>
            <a:endParaRPr lang="uk-UA" sz="32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7" name="Округлений прямокутник 3"/>
          <p:cNvSpPr/>
          <p:nvPr/>
        </p:nvSpPr>
        <p:spPr>
          <a:xfrm>
            <a:off x="261260" y="2149475"/>
            <a:ext cx="8478838" cy="255905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uk-UA" sz="2400" b="1" i="1" dirty="0">
                <a:solidFill>
                  <a:srgbClr val="385723"/>
                </a:solidFill>
                <a:latin typeface="Times New Roman" pitchFamily="18" charset="0"/>
                <a:cs typeface="Times New Roman" pitchFamily="18" charset="0"/>
              </a:rPr>
              <a:t>Науково-практична конференція  “Переваги освітнього коучингу в контексті педагогічного партнерства”</a:t>
            </a:r>
          </a:p>
          <a:p>
            <a:pPr algn="just">
              <a:defRPr/>
            </a:pPr>
            <a:endParaRPr lang="uk-UA" sz="2400" b="1" i="1" dirty="0">
              <a:solidFill>
                <a:srgbClr val="385723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r>
              <a:rPr lang="uk-UA" sz="2400" b="1" i="1" dirty="0">
                <a:solidFill>
                  <a:srgbClr val="385723"/>
                </a:solidFill>
                <a:latin typeface="Times New Roman" pitchFamily="18" charset="0"/>
                <a:cs typeface="Times New Roman" pitchFamily="18" charset="0"/>
              </a:rPr>
              <a:t>Круглий стіл “Активізація пізнавально-розумової діяльності студентів-медиків на заняттях в сучасних умовах”</a:t>
            </a:r>
          </a:p>
        </p:txBody>
      </p:sp>
      <p:pic>
        <p:nvPicPr>
          <p:cNvPr id="1026" name="Picture 2" descr="Науково-практична конференція - Кафедра плодівництва і виноградарства">
            <a:extLst>
              <a:ext uri="{FF2B5EF4-FFF2-40B4-BE49-F238E27FC236}">
                <a16:creationId xmlns:a16="http://schemas.microsoft.com/office/drawing/2014/main" id="{DC0EB0BF-38EB-418B-8675-77ADADF8A5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9375" y="4708525"/>
            <a:ext cx="2660723" cy="199554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4204354-B782-465B-B922-DB59B510C8CD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1410405" y="4752322"/>
            <a:ext cx="2660723" cy="19955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круглений прямокутник 3"/>
          <p:cNvSpPr/>
          <p:nvPr/>
        </p:nvSpPr>
        <p:spPr>
          <a:xfrm>
            <a:off x="261260" y="156755"/>
            <a:ext cx="8647609" cy="120178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4000" b="1" dirty="0">
                <a:ln w="10160">
                  <a:solidFill>
                    <a:srgbClr val="FFC000">
                      <a:lumMod val="20000"/>
                      <a:lumOff val="80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УЗАГАЛЬНЕННЯ  ДОСВІДУ:</a:t>
            </a:r>
            <a:endParaRPr lang="uk-UA" sz="40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7" name="Округлений прямокутник 3"/>
          <p:cNvSpPr/>
          <p:nvPr/>
        </p:nvSpPr>
        <p:spPr>
          <a:xfrm>
            <a:off x="182563" y="1751013"/>
            <a:ext cx="5121275" cy="477996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lnSpc>
                <a:spcPct val="150000"/>
              </a:lnSpc>
              <a:defRPr/>
            </a:pPr>
            <a:r>
              <a:rPr lang="uk-UA" dirty="0">
                <a:solidFill>
                  <a:srgbClr val="385723"/>
                </a:solidFill>
                <a:latin typeface="Times New Roman" pitchFamily="18" charset="0"/>
                <a:cs typeface="Times New Roman" pitchFamily="18" charset="0"/>
              </a:rPr>
              <a:t>Завершили роботу по вивченню досвіду роботи </a:t>
            </a:r>
            <a:r>
              <a:rPr lang="uk-UA" dirty="0" err="1">
                <a:solidFill>
                  <a:srgbClr val="385723"/>
                </a:solidFill>
                <a:latin typeface="Times New Roman" pitchFamily="18" charset="0"/>
                <a:cs typeface="Times New Roman" pitchFamily="18" charset="0"/>
              </a:rPr>
              <a:t>Сосненка</a:t>
            </a:r>
            <a:r>
              <a:rPr lang="uk-UA" dirty="0">
                <a:solidFill>
                  <a:srgbClr val="385723"/>
                </a:solidFill>
                <a:latin typeface="Times New Roman" pitchFamily="18" charset="0"/>
                <a:cs typeface="Times New Roman" pitchFamily="18" charset="0"/>
              </a:rPr>
              <a:t> В.М. на тему:</a:t>
            </a:r>
            <a:r>
              <a:rPr lang="uk-UA" b="1" i="1" dirty="0">
                <a:solidFill>
                  <a:srgbClr val="385723"/>
                </a:solidFill>
                <a:latin typeface="Times New Roman" pitchFamily="18" charset="0"/>
                <a:cs typeface="Times New Roman" pitchFamily="18" charset="0"/>
              </a:rPr>
              <a:t> “Інтерактивні технології при вивченні хірургії”</a:t>
            </a:r>
            <a:endParaRPr lang="uk-UA" dirty="0">
              <a:solidFill>
                <a:srgbClr val="385723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  <a:defRPr/>
            </a:pPr>
            <a:r>
              <a:rPr lang="uk-UA" dirty="0">
                <a:solidFill>
                  <a:srgbClr val="385723"/>
                </a:solidFill>
                <a:latin typeface="Times New Roman" pitchFamily="18" charset="0"/>
                <a:cs typeface="Times New Roman" pitchFamily="18" charset="0"/>
              </a:rPr>
              <a:t>Розпочали роботу по вивченню досвіду роботи Спаського С.М. на тему: </a:t>
            </a:r>
            <a:r>
              <a:rPr lang="uk-UA" b="1" i="1" dirty="0">
                <a:solidFill>
                  <a:srgbClr val="385723"/>
                </a:solidFill>
                <a:latin typeface="Times New Roman" pitchFamily="18" charset="0"/>
                <a:cs typeface="Times New Roman" pitchFamily="18" charset="0"/>
              </a:rPr>
              <a:t>“Інтерактивні технології при вивченні хірургії та онкології”</a:t>
            </a:r>
            <a:endParaRPr lang="uk-UA" dirty="0">
              <a:solidFill>
                <a:srgbClr val="385723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  <a:defRPr/>
            </a:pPr>
            <a:endParaRPr lang="uk-UA" b="1" i="1" dirty="0">
              <a:solidFill>
                <a:srgbClr val="38572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AC0489E-0C19-49F0-9291-0184EAA1AB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2404" y="1531609"/>
            <a:ext cx="3516465" cy="505746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круглений прямокутник 3"/>
          <p:cNvSpPr/>
          <p:nvPr/>
        </p:nvSpPr>
        <p:spPr>
          <a:xfrm>
            <a:off x="261260" y="156755"/>
            <a:ext cx="8647609" cy="120178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4000" b="1" dirty="0">
                <a:ln w="10160">
                  <a:solidFill>
                    <a:srgbClr val="FFC000">
                      <a:lumMod val="20000"/>
                      <a:lumOff val="80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ПОШУКОВА  РОБОТА:</a:t>
            </a:r>
            <a:endParaRPr lang="uk-UA" sz="40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7" name="Округлений прямокутник 3"/>
          <p:cNvSpPr/>
          <p:nvPr/>
        </p:nvSpPr>
        <p:spPr>
          <a:xfrm>
            <a:off x="382588" y="1658938"/>
            <a:ext cx="8409074" cy="511936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lnSpc>
                <a:spcPct val="150000"/>
              </a:lnSpc>
            </a:pPr>
            <a:r>
              <a:rPr lang="uk-UA" sz="2800" dirty="0">
                <a:solidFill>
                  <a:srgbClr val="385723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uk-UA" sz="2200" dirty="0">
                <a:solidFill>
                  <a:srgbClr val="385723"/>
                </a:solidFill>
                <a:latin typeface="Times New Roman" pitchFamily="18" charset="0"/>
                <a:cs typeface="Times New Roman" pitchFamily="18" charset="0"/>
              </a:rPr>
              <a:t>“Ріст поширеності рідкісних новоутворень по Конотопу і Конотопському району”     </a:t>
            </a:r>
            <a:r>
              <a:rPr lang="uk-UA" sz="2200" i="1" dirty="0">
                <a:solidFill>
                  <a:srgbClr val="385723"/>
                </a:solidFill>
                <a:latin typeface="Times New Roman" pitchFamily="18" charset="0"/>
                <a:cs typeface="Times New Roman" pitchFamily="18" charset="0"/>
              </a:rPr>
              <a:t>(Спаський С.М.)</a:t>
            </a:r>
          </a:p>
          <a:p>
            <a:pPr algn="just">
              <a:lnSpc>
                <a:spcPct val="150000"/>
              </a:lnSpc>
            </a:pPr>
            <a:r>
              <a:rPr lang="uk-UA" sz="2200" dirty="0">
                <a:solidFill>
                  <a:srgbClr val="385723"/>
                </a:solidFill>
                <a:latin typeface="Times New Roman" pitchFamily="18" charset="0"/>
                <a:cs typeface="Times New Roman" pitchFamily="18" charset="0"/>
              </a:rPr>
              <a:t>   “Проблеми </a:t>
            </a:r>
            <a:r>
              <a:rPr lang="uk-UA" sz="2200" dirty="0" err="1">
                <a:solidFill>
                  <a:srgbClr val="385723"/>
                </a:solidFill>
                <a:latin typeface="Times New Roman" pitchFamily="18" charset="0"/>
                <a:cs typeface="Times New Roman" pitchFamily="18" charset="0"/>
              </a:rPr>
              <a:t>онкогінекології</a:t>
            </a:r>
            <a:r>
              <a:rPr lang="uk-UA" sz="2200" dirty="0">
                <a:solidFill>
                  <a:srgbClr val="385723"/>
                </a:solidFill>
                <a:latin typeface="Times New Roman" pitchFamily="18" charset="0"/>
                <a:cs typeface="Times New Roman" pitchFamily="18" charset="0"/>
              </a:rPr>
              <a:t> по Конотопському району”  </a:t>
            </a:r>
            <a:r>
              <a:rPr lang="uk-UA" sz="2200" i="1" dirty="0">
                <a:solidFill>
                  <a:srgbClr val="385723"/>
                </a:solidFill>
                <a:latin typeface="Times New Roman" pitchFamily="18" charset="0"/>
                <a:cs typeface="Times New Roman" pitchFamily="18" charset="0"/>
              </a:rPr>
              <a:t>(Мельник О.І.)</a:t>
            </a:r>
          </a:p>
          <a:p>
            <a:pPr algn="just">
              <a:lnSpc>
                <a:spcPct val="150000"/>
              </a:lnSpc>
            </a:pPr>
            <a:r>
              <a:rPr lang="uk-UA" sz="2200" dirty="0">
                <a:solidFill>
                  <a:srgbClr val="385723"/>
                </a:solidFill>
                <a:latin typeface="Times New Roman" pitchFamily="18" charset="0"/>
                <a:cs typeface="Times New Roman" pitchFamily="18" charset="0"/>
              </a:rPr>
              <a:t>   “Сучасне обладнання для надання невідкладної допомоги” </a:t>
            </a:r>
            <a:r>
              <a:rPr lang="uk-UA" sz="2200" i="1" dirty="0">
                <a:solidFill>
                  <a:srgbClr val="385723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uk-UA" sz="2200" i="1" dirty="0" err="1">
                <a:solidFill>
                  <a:srgbClr val="385723"/>
                </a:solidFill>
                <a:latin typeface="Times New Roman" pitchFamily="18" charset="0"/>
                <a:cs typeface="Times New Roman" pitchFamily="18" charset="0"/>
              </a:rPr>
              <a:t>Сосненко</a:t>
            </a:r>
            <a:r>
              <a:rPr lang="uk-UA" sz="2200" i="1" dirty="0">
                <a:solidFill>
                  <a:srgbClr val="385723"/>
                </a:solidFill>
                <a:latin typeface="Times New Roman" pitchFamily="18" charset="0"/>
                <a:cs typeface="Times New Roman" pitchFamily="18" charset="0"/>
              </a:rPr>
              <a:t> В.М.)</a:t>
            </a:r>
          </a:p>
          <a:p>
            <a:pPr algn="just">
              <a:lnSpc>
                <a:spcPct val="150000"/>
              </a:lnSpc>
            </a:pPr>
            <a:r>
              <a:rPr lang="uk-UA" sz="2200" dirty="0">
                <a:solidFill>
                  <a:srgbClr val="385723"/>
                </a:solidFill>
                <a:latin typeface="Times New Roman" pitchFamily="18" charset="0"/>
                <a:cs typeface="Times New Roman" pitchFamily="18" charset="0"/>
              </a:rPr>
              <a:t>     “Випускники коледжу – захисники України під час військового вторгнення </a:t>
            </a:r>
            <a:r>
              <a:rPr lang="uk-UA" sz="2200" dirty="0" err="1">
                <a:solidFill>
                  <a:srgbClr val="385723"/>
                </a:solidFill>
                <a:latin typeface="Times New Roman" pitchFamily="18" charset="0"/>
                <a:cs typeface="Times New Roman" pitchFamily="18" charset="0"/>
              </a:rPr>
              <a:t>росії</a:t>
            </a:r>
            <a:r>
              <a:rPr lang="uk-UA" sz="2200" dirty="0">
                <a:solidFill>
                  <a:srgbClr val="385723"/>
                </a:solidFill>
                <a:latin typeface="Times New Roman" pitchFamily="18" charset="0"/>
                <a:cs typeface="Times New Roman" pitchFamily="18" charset="0"/>
              </a:rPr>
              <a:t> в Україну” </a:t>
            </a:r>
            <a:r>
              <a:rPr lang="uk-UA" sz="2200" i="1" dirty="0">
                <a:solidFill>
                  <a:srgbClr val="385723"/>
                </a:solidFill>
                <a:latin typeface="Times New Roman" pitchFamily="18" charset="0"/>
                <a:cs typeface="Times New Roman" pitchFamily="18" charset="0"/>
              </a:rPr>
              <a:t>(Кушнір Р.В.)</a:t>
            </a:r>
          </a:p>
          <a:p>
            <a:pPr algn="ctr"/>
            <a:r>
              <a:rPr lang="uk-UA" sz="2200" dirty="0">
                <a:solidFill>
                  <a:srgbClr val="385723"/>
                </a:solidFill>
                <a:latin typeface="Times New Roman" pitchFamily="18" charset="0"/>
                <a:cs typeface="Times New Roman" pitchFamily="18" charset="0"/>
              </a:rPr>
              <a:t>Участь в обласній студентській конференції </a:t>
            </a:r>
          </a:p>
          <a:p>
            <a:pPr algn="ctr"/>
            <a:r>
              <a:rPr lang="uk-UA" sz="2200" i="1" dirty="0">
                <a:solidFill>
                  <a:srgbClr val="385723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uk-UA" sz="2200" i="1" dirty="0" err="1">
                <a:solidFill>
                  <a:srgbClr val="385723"/>
                </a:solidFill>
                <a:latin typeface="Times New Roman" pitchFamily="18" charset="0"/>
                <a:cs typeface="Times New Roman" pitchFamily="18" charset="0"/>
              </a:rPr>
              <a:t>Орфанні</a:t>
            </a:r>
            <a:r>
              <a:rPr lang="uk-UA" sz="2200" i="1" dirty="0">
                <a:solidFill>
                  <a:srgbClr val="385723"/>
                </a:solidFill>
                <a:latin typeface="Times New Roman" pitchFamily="18" charset="0"/>
                <a:cs typeface="Times New Roman" pitchFamily="18" charset="0"/>
              </a:rPr>
              <a:t> захворювання»</a:t>
            </a:r>
          </a:p>
          <a:p>
            <a:pPr algn="just">
              <a:lnSpc>
                <a:spcPct val="150000"/>
              </a:lnSpc>
            </a:pPr>
            <a:endParaRPr lang="uk-UA" sz="2800" b="1" i="1" dirty="0">
              <a:solidFill>
                <a:srgbClr val="38572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B87A249-286D-4F52-8A64-A8CDCF43D6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4664" y="5163393"/>
            <a:ext cx="1270495" cy="127049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круглений прямокутник 3"/>
          <p:cNvSpPr/>
          <p:nvPr/>
        </p:nvSpPr>
        <p:spPr>
          <a:xfrm>
            <a:off x="261260" y="156755"/>
            <a:ext cx="8647609" cy="120178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4000" b="1" dirty="0">
                <a:ln w="10160">
                  <a:solidFill>
                    <a:srgbClr val="FFC000">
                      <a:lumMod val="20000"/>
                      <a:lumOff val="80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УЧАСТЬ В ОБЛАСНІЙ СТУДЕНТСЬКІЙ КОНФЕРЕНЦІЇ:</a:t>
            </a:r>
            <a:endParaRPr lang="uk-UA" sz="40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7" name="Округлений прямокутник 3"/>
          <p:cNvSpPr/>
          <p:nvPr/>
        </p:nvSpPr>
        <p:spPr>
          <a:xfrm>
            <a:off x="382588" y="1658938"/>
            <a:ext cx="8409074" cy="511936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uk-UA" sz="4800" i="1" dirty="0">
                <a:solidFill>
                  <a:srgbClr val="385723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uk-UA" sz="4800" i="1" dirty="0" err="1">
                <a:solidFill>
                  <a:srgbClr val="385723"/>
                </a:solidFill>
                <a:latin typeface="Times New Roman" pitchFamily="18" charset="0"/>
                <a:cs typeface="Times New Roman" pitchFamily="18" charset="0"/>
              </a:rPr>
              <a:t>Орфанні</a:t>
            </a:r>
            <a:r>
              <a:rPr lang="uk-UA" sz="4800" i="1" dirty="0">
                <a:solidFill>
                  <a:srgbClr val="385723"/>
                </a:solidFill>
                <a:latin typeface="Times New Roman" pitchFamily="18" charset="0"/>
                <a:cs typeface="Times New Roman" pitchFamily="18" charset="0"/>
              </a:rPr>
              <a:t> захворювання»</a:t>
            </a:r>
          </a:p>
          <a:p>
            <a:pPr algn="ctr"/>
            <a:endParaRPr lang="uk-UA" sz="2200" i="1" dirty="0">
              <a:solidFill>
                <a:srgbClr val="385723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uk-UA" sz="2200" i="1" dirty="0">
              <a:solidFill>
                <a:srgbClr val="385723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uk-UA" sz="2200" i="1" dirty="0">
              <a:solidFill>
                <a:srgbClr val="385723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uk-UA" sz="2200" i="1" dirty="0">
              <a:solidFill>
                <a:srgbClr val="385723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uk-UA" sz="2200" i="1" dirty="0">
              <a:solidFill>
                <a:srgbClr val="385723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uk-UA" sz="2200" i="1" dirty="0">
              <a:solidFill>
                <a:srgbClr val="385723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uk-UA" sz="2200" i="1" dirty="0">
              <a:solidFill>
                <a:srgbClr val="385723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uk-UA" sz="2200" i="1" dirty="0">
              <a:solidFill>
                <a:srgbClr val="385723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uk-UA" sz="2200" i="1" dirty="0">
              <a:solidFill>
                <a:srgbClr val="385723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</a:pPr>
            <a:endParaRPr lang="uk-UA" sz="2800" b="1" i="1" dirty="0">
              <a:solidFill>
                <a:srgbClr val="38572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3C2E806-A815-420F-807B-2E7D242D34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089" y="2875326"/>
            <a:ext cx="4286250" cy="34290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EBEA600-7C5F-4117-9A36-AA023AAEF1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7598" y="2875326"/>
            <a:ext cx="3895638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20166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665</TotalTime>
  <Words>856</Words>
  <Application>Microsoft Office PowerPoint</Application>
  <PresentationFormat>Экран (4:3)</PresentationFormat>
  <Paragraphs>127</Paragraphs>
  <Slides>18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4" baseType="lpstr">
      <vt:lpstr>Arial</vt:lpstr>
      <vt:lpstr>Bookman Old Style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Название презентации</dc:title>
  <dc:creator>Інна</dc:creator>
  <cp:lastModifiedBy>user</cp:lastModifiedBy>
  <cp:revision>68</cp:revision>
  <dcterms:created xsi:type="dcterms:W3CDTF">2015-07-11T20:31:31Z</dcterms:created>
  <dcterms:modified xsi:type="dcterms:W3CDTF">2023-06-23T07:03:51Z</dcterms:modified>
</cp:coreProperties>
</file>